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tags/tag52.xml" ContentType="application/vnd.openxmlformats-officedocument.presentationml.tags+xml"/>
  <Override PartName="/ppt/notesSlides/notesSlide128.xml" ContentType="application/vnd.openxmlformats-officedocument.presentationml.notesSlide+xml"/>
  <Override PartName="/ppt/tags/tag53.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tags/tag54.xml" ContentType="application/vnd.openxmlformats-officedocument.presentationml.tags+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84"/>
  </p:notesMasterIdLst>
  <p:sldIdLst>
    <p:sldId id="2076138295" r:id="rId8"/>
    <p:sldId id="2076138301" r:id="rId9"/>
    <p:sldId id="2076138387" r:id="rId10"/>
    <p:sldId id="2076138325" r:id="rId11"/>
    <p:sldId id="2076138467" r:id="rId12"/>
    <p:sldId id="275" r:id="rId13"/>
    <p:sldId id="296" r:id="rId14"/>
    <p:sldId id="276" r:id="rId15"/>
    <p:sldId id="277" r:id="rId16"/>
    <p:sldId id="278" r:id="rId17"/>
    <p:sldId id="280" r:id="rId18"/>
    <p:sldId id="2076138337" r:id="rId19"/>
    <p:sldId id="2076138442" r:id="rId20"/>
    <p:sldId id="2076138326" r:id="rId21"/>
    <p:sldId id="10052" r:id="rId22"/>
    <p:sldId id="2076138478" r:id="rId23"/>
    <p:sldId id="2076138479" r:id="rId24"/>
    <p:sldId id="2076138480" r:id="rId25"/>
    <p:sldId id="2076137545" r:id="rId26"/>
    <p:sldId id="2076138333" r:id="rId27"/>
    <p:sldId id="2076138481" r:id="rId28"/>
    <p:sldId id="2076138327" r:id="rId29"/>
    <p:sldId id="2076137318" r:id="rId30"/>
    <p:sldId id="2076138345" r:id="rId31"/>
    <p:sldId id="2076138346" r:id="rId32"/>
    <p:sldId id="2076138392" r:id="rId33"/>
    <p:sldId id="2076138393" r:id="rId34"/>
    <p:sldId id="2076137543" r:id="rId35"/>
    <p:sldId id="2076138397" r:id="rId36"/>
    <p:sldId id="2076138396" r:id="rId37"/>
    <p:sldId id="2076137544" r:id="rId38"/>
    <p:sldId id="2076138399" r:id="rId39"/>
    <p:sldId id="2076138382" r:id="rId40"/>
    <p:sldId id="2076138383" r:id="rId41"/>
    <p:sldId id="2076138384" r:id="rId42"/>
    <p:sldId id="2076138441" r:id="rId43"/>
    <p:sldId id="2076138302" r:id="rId44"/>
    <p:sldId id="1370" r:id="rId45"/>
    <p:sldId id="1841" r:id="rId46"/>
    <p:sldId id="2076138328" r:id="rId47"/>
    <p:sldId id="2076137739" r:id="rId48"/>
    <p:sldId id="2076138331" r:id="rId49"/>
    <p:sldId id="2076138359" r:id="rId50"/>
    <p:sldId id="2076138307" r:id="rId51"/>
    <p:sldId id="2076138310" r:id="rId52"/>
    <p:sldId id="2076138308" r:id="rId53"/>
    <p:sldId id="2449" r:id="rId54"/>
    <p:sldId id="2076137913" r:id="rId55"/>
    <p:sldId id="2076138309" r:id="rId56"/>
    <p:sldId id="2076138351" r:id="rId57"/>
    <p:sldId id="2076138349" r:id="rId58"/>
    <p:sldId id="2076138352" r:id="rId59"/>
    <p:sldId id="2076138348" r:id="rId60"/>
    <p:sldId id="2076138350" r:id="rId61"/>
    <p:sldId id="2076138314" r:id="rId62"/>
    <p:sldId id="2076138315" r:id="rId63"/>
    <p:sldId id="2076138473" r:id="rId64"/>
    <p:sldId id="2076138318" r:id="rId65"/>
    <p:sldId id="2076138319" r:id="rId66"/>
    <p:sldId id="2076138316" r:id="rId67"/>
    <p:sldId id="2076138317" r:id="rId68"/>
    <p:sldId id="2076138320" r:id="rId69"/>
    <p:sldId id="2076138321" r:id="rId70"/>
    <p:sldId id="2076138354" r:id="rId71"/>
    <p:sldId id="2076138355" r:id="rId72"/>
    <p:sldId id="2076138353" r:id="rId73"/>
    <p:sldId id="2076138322" r:id="rId74"/>
    <p:sldId id="2076138323" r:id="rId75"/>
    <p:sldId id="2076138357" r:id="rId76"/>
    <p:sldId id="2076138414" r:id="rId77"/>
    <p:sldId id="2076138358" r:id="rId78"/>
    <p:sldId id="2076138356" r:id="rId79"/>
    <p:sldId id="2076138415" r:id="rId80"/>
    <p:sldId id="2076138416" r:id="rId81"/>
    <p:sldId id="2076138417" r:id="rId82"/>
    <p:sldId id="2076138468" r:id="rId83"/>
    <p:sldId id="2076138469" r:id="rId84"/>
    <p:sldId id="2076138470" r:id="rId85"/>
    <p:sldId id="2076138471" r:id="rId86"/>
    <p:sldId id="2452" r:id="rId87"/>
    <p:sldId id="2076138472" r:id="rId88"/>
    <p:sldId id="2076138449" r:id="rId89"/>
    <p:sldId id="2076138450" r:id="rId90"/>
    <p:sldId id="2076138451" r:id="rId91"/>
    <p:sldId id="2076138263" r:id="rId92"/>
    <p:sldId id="1385" r:id="rId93"/>
    <p:sldId id="2076138443" r:id="rId94"/>
    <p:sldId id="2076138444" r:id="rId95"/>
    <p:sldId id="2076138420" r:id="rId96"/>
    <p:sldId id="2076138421" r:id="rId97"/>
    <p:sldId id="2076138347" r:id="rId98"/>
    <p:sldId id="2076138413" r:id="rId99"/>
    <p:sldId id="2076138422" r:id="rId100"/>
    <p:sldId id="2076138423" r:id="rId101"/>
    <p:sldId id="281" r:id="rId102"/>
    <p:sldId id="2076137552" r:id="rId103"/>
    <p:sldId id="2076137551" r:id="rId104"/>
    <p:sldId id="2076138424" r:id="rId105"/>
    <p:sldId id="2076138425" r:id="rId106"/>
    <p:sldId id="2076138426" r:id="rId107"/>
    <p:sldId id="2076138427" r:id="rId108"/>
    <p:sldId id="2076138428" r:id="rId109"/>
    <p:sldId id="2076138369" r:id="rId110"/>
    <p:sldId id="2076138429" r:id="rId111"/>
    <p:sldId id="2076138475" r:id="rId112"/>
    <p:sldId id="2076138430" r:id="rId113"/>
    <p:sldId id="2076138431" r:id="rId114"/>
    <p:sldId id="2076138432" r:id="rId115"/>
    <p:sldId id="2076138433" r:id="rId116"/>
    <p:sldId id="2076138434" r:id="rId117"/>
    <p:sldId id="2076138435" r:id="rId118"/>
    <p:sldId id="2076138436" r:id="rId119"/>
    <p:sldId id="2076138368" r:id="rId120"/>
    <p:sldId id="2076137560" r:id="rId121"/>
    <p:sldId id="2076138474" r:id="rId122"/>
    <p:sldId id="2076137561" r:id="rId123"/>
    <p:sldId id="2076137562" r:id="rId124"/>
    <p:sldId id="2076137563" r:id="rId125"/>
    <p:sldId id="2076138437" r:id="rId126"/>
    <p:sldId id="2076138376" r:id="rId127"/>
    <p:sldId id="2076138379" r:id="rId128"/>
    <p:sldId id="2076138438" r:id="rId129"/>
    <p:sldId id="2076138404" r:id="rId130"/>
    <p:sldId id="2076138464" r:id="rId131"/>
    <p:sldId id="2076138465" r:id="rId132"/>
    <p:sldId id="2076138466" r:id="rId133"/>
    <p:sldId id="2076138371" r:id="rId134"/>
    <p:sldId id="2076138476" r:id="rId135"/>
    <p:sldId id="2076138377" r:id="rId136"/>
    <p:sldId id="2076138378" r:id="rId137"/>
    <p:sldId id="2076138439" r:id="rId138"/>
    <p:sldId id="2076138440" r:id="rId139"/>
    <p:sldId id="2076138375" r:id="rId140"/>
    <p:sldId id="2076138374" r:id="rId141"/>
    <p:sldId id="287" r:id="rId142"/>
    <p:sldId id="2076138373" r:id="rId143"/>
    <p:sldId id="2076138477" r:id="rId144"/>
    <p:sldId id="2076138401" r:id="rId145"/>
    <p:sldId id="2076138402" r:id="rId146"/>
    <p:sldId id="2076138459" r:id="rId147"/>
    <p:sldId id="2076138405" r:id="rId148"/>
    <p:sldId id="2076138461" r:id="rId149"/>
    <p:sldId id="2076138460" r:id="rId150"/>
    <p:sldId id="2076138406" r:id="rId151"/>
    <p:sldId id="2076138409" r:id="rId152"/>
    <p:sldId id="2076138411" r:id="rId153"/>
    <p:sldId id="2076138407" r:id="rId154"/>
    <p:sldId id="2076138403" r:id="rId155"/>
    <p:sldId id="2076138463" r:id="rId156"/>
    <p:sldId id="2076138412" r:id="rId157"/>
    <p:sldId id="2076138408" r:id="rId158"/>
    <p:sldId id="2076138462" r:id="rId159"/>
    <p:sldId id="2076138452" r:id="rId160"/>
    <p:sldId id="2076138453" r:id="rId161"/>
    <p:sldId id="2076138454" r:id="rId162"/>
    <p:sldId id="2076138455" r:id="rId163"/>
    <p:sldId id="2076138456" r:id="rId164"/>
    <p:sldId id="2076138457" r:id="rId165"/>
    <p:sldId id="2076138446" r:id="rId166"/>
    <p:sldId id="2076138447" r:id="rId167"/>
    <p:sldId id="2076138448" r:id="rId168"/>
    <p:sldId id="2076138395" r:id="rId169"/>
    <p:sldId id="2076138445" r:id="rId170"/>
    <p:sldId id="2076138329" r:id="rId171"/>
    <p:sldId id="2076138298" r:id="rId172"/>
    <p:sldId id="2076138299" r:id="rId173"/>
    <p:sldId id="2076138300" r:id="rId174"/>
    <p:sldId id="2076138304" r:id="rId175"/>
    <p:sldId id="2076138236" r:id="rId176"/>
    <p:sldId id="2076138305" r:id="rId177"/>
    <p:sldId id="2076138418" r:id="rId178"/>
    <p:sldId id="2076138208" r:id="rId179"/>
    <p:sldId id="2076138271" r:id="rId180"/>
    <p:sldId id="2076138225" r:id="rId181"/>
    <p:sldId id="2076138270" r:id="rId182"/>
    <p:sldId id="2076138226" r:id="rId1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076138467"/>
            <p14:sldId id="275"/>
            <p14:sldId id="296"/>
            <p14:sldId id="276"/>
            <p14:sldId id="277"/>
            <p14:sldId id="278"/>
            <p14:sldId id="280"/>
            <p14:sldId id="2076138337"/>
          </p14:sldIdLst>
        </p14:section>
        <p14:section name="Break" id="{9631F808-60CC-458B-B264-A4BB7B381995}">
          <p14:sldIdLst>
            <p14:sldId id="2076138442"/>
          </p14:sldIdLst>
        </p14:section>
        <p14:section name="Azure Security Center" id="{BFF7C075-151A-40DD-8A98-A2D7703C4139}">
          <p14:sldIdLst>
            <p14:sldId id="2076138326"/>
            <p14:sldId id="10052"/>
            <p14:sldId id="2076138478"/>
            <p14:sldId id="2076138479"/>
            <p14:sldId id="2076138480"/>
            <p14:sldId id="2076137545"/>
            <p14:sldId id="2076138333"/>
            <p14:sldId id="2076138481"/>
          </p14:sldIdLst>
        </p14:section>
        <p14:section name="Azure Defender" id="{196545E2-E7A9-4C67-8716-BDE39927BCF0}">
          <p14:sldIdLst>
            <p14:sldId id="2076138327"/>
            <p14:sldId id="2076137318"/>
            <p14:sldId id="2076138345"/>
            <p14:sldId id="2076138346"/>
          </p14:sldIdLst>
        </p14:section>
        <p14:section name="Azure Arc" id="{DA471BFA-E131-4559-9122-3F4B221D6516}">
          <p14:sldIdLst>
            <p14:sldId id="2076138392"/>
            <p14:sldId id="2076138393"/>
            <p14:sldId id="2076137543"/>
            <p14:sldId id="2076138397"/>
            <p14:sldId id="2076138396"/>
            <p14:sldId id="2076137544"/>
            <p14:sldId id="2076138399"/>
          </p14:sldIdLst>
        </p14:section>
        <p14:section name="Azure Lighthouse" id="{FC8D6DBA-3813-44AD-A7A2-BF56FEC0F752}">
          <p14:sldIdLst>
            <p14:sldId id="2076138382"/>
            <p14:sldId id="2076138383"/>
            <p14:sldId id="2076138384"/>
          </p14:sldIdLst>
        </p14:section>
        <p14:section name="Break" id="{886D63D4-6E91-4CF5-9678-2CF22AB2529E}">
          <p14:sldIdLst>
            <p14:sldId id="2076138441"/>
            <p14:sldId id="2076138302"/>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File Integrity" id="{D43137DB-7A7D-4D5E-8584-C56E6A2CBD72}">
          <p14:sldIdLst>
            <p14:sldId id="2076138310"/>
            <p14:sldId id="2076138308"/>
            <p14:sldId id="2449"/>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 id="2076138473"/>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Lst>
        </p14:section>
        <p14:section name="Network Map" id="{3DE12C7F-F3BA-46C4-B695-C6841C27BD44}">
          <p14:sldIdLst>
            <p14:sldId id="2076138320"/>
            <p14:sldId id="2076138321"/>
            <p14:sldId id="2076138354"/>
            <p14:sldId id="2076138355"/>
            <p14:sldId id="2076138353"/>
          </p14:sldIdLst>
        </p14:section>
        <p14:section name="IoT Security" id="{866E7AD6-B12C-4972-8F28-0BA067E4729E}">
          <p14:sldIdLst>
            <p14:sldId id="2076138322"/>
            <p14:sldId id="2076138323"/>
            <p14:sldId id="2076138357"/>
            <p14:sldId id="2076138414"/>
            <p14:sldId id="2076138358"/>
            <p14:sldId id="2076138356"/>
            <p14:sldId id="2076138415"/>
            <p14:sldId id="2076138416"/>
            <p14:sldId id="2076138417"/>
          </p14:sldIdLst>
        </p14:section>
        <p14:section name="Recommendations" id="{CEF9A24C-D26E-4AAC-BB1E-C1BB44E1606D}">
          <p14:sldIdLst>
            <p14:sldId id="2076138468"/>
            <p14:sldId id="2076138469"/>
            <p14:sldId id="2076138470"/>
            <p14:sldId id="2076138471"/>
          </p14:sldIdLst>
        </p14:section>
        <p14:section name="Question" id="{8667E555-ECFA-4E34-8C0E-8A0B8EAF691E}">
          <p14:sldIdLst>
            <p14:sldId id="2452"/>
            <p14:sldId id="2076138472"/>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Long Break" id="{BA75260C-0D7A-403D-AA87-D9B6D80D3B7A}">
          <p14:sldIdLst>
            <p14:sldId id="2076138443"/>
            <p14:sldId id="2076138444"/>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29"/>
            <p14:sldId id="2076138475"/>
            <p14:sldId id="2076138430"/>
            <p14:sldId id="2076138431"/>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slide" Target="slides/slide152.xml"/><Relationship Id="rId175" Type="http://schemas.openxmlformats.org/officeDocument/2006/relationships/slide" Target="slides/slide168.xml"/><Relationship Id="rId170" Type="http://schemas.openxmlformats.org/officeDocument/2006/relationships/slide" Target="slides/slide163.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viewProps" Target="view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72" Type="http://schemas.openxmlformats.org/officeDocument/2006/relationships/slide" Target="slides/slide165.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6/25/2021 10:21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0152388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148</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149</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24</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157</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160</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6/25/2021 10:21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172</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173</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6/25/2021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6/25/2021 10:21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6/25/2021 10:21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2630519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6/25/2021 10:21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6/25/2021 10:21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6/25/2021 10:21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6/25/2021 10:21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179915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8172259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Security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1952037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6/25/2021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269508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0061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Azure Security Center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2973290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Friday, June 25,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Friday, June 25,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Friday, June 25,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Friday, June 25,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Friday, June 25,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Friday, June 25,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Friday, June 25,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Friday, June 25,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Friday, June 25,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Friday, June 25,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Friday, June 25,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Friday, June 25,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0.xml"/><Relationship Id="rId1" Type="http://schemas.openxmlformats.org/officeDocument/2006/relationships/slideLayout" Target="../slideLayouts/slideLayout66.xml"/><Relationship Id="rId4" Type="http://schemas.openxmlformats.org/officeDocument/2006/relationships/image" Target="../media/image82.png"/></Relationships>
</file>

<file path=ppt/slides/_rels/slide1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2.xml"/><Relationship Id="rId1" Type="http://schemas.openxmlformats.org/officeDocument/2006/relationships/slideLayout" Target="../slideLayouts/slideLayout66.xml"/><Relationship Id="rId5" Type="http://schemas.openxmlformats.org/officeDocument/2006/relationships/image" Target="../media/image110.png"/><Relationship Id="rId4" Type="http://schemas.openxmlformats.org/officeDocument/2006/relationships/image" Target="../media/image82.png"/></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66.xml"/><Relationship Id="rId5" Type="http://schemas.openxmlformats.org/officeDocument/2006/relationships/image" Target="../media/image111.png"/><Relationship Id="rId4" Type="http://schemas.openxmlformats.org/officeDocument/2006/relationships/image" Target="../media/image82.png"/></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5.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5.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6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0.xml"/><Relationship Id="rId1" Type="http://schemas.openxmlformats.org/officeDocument/2006/relationships/slideLayout" Target="../slideLayouts/slideLayout66.xml"/><Relationship Id="rId4" Type="http://schemas.openxmlformats.org/officeDocument/2006/relationships/image" Target="../media/image119.png"/></Relationships>
</file>

<file path=ppt/slides/_rels/slide1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7.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5.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04.xml"/><Relationship Id="rId1" Type="http://schemas.openxmlformats.org/officeDocument/2006/relationships/slideLayout" Target="../slideLayouts/slideLayout66.xml"/><Relationship Id="rId4" Type="http://schemas.openxmlformats.org/officeDocument/2006/relationships/image" Target="../media/image125.png"/></Relationships>
</file>

<file path=ppt/slides/_rels/slide1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5.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6.xml"/><Relationship Id="rId1" Type="http://schemas.openxmlformats.org/officeDocument/2006/relationships/slideLayout" Target="../slideLayouts/slideLayout66.xml"/><Relationship Id="rId4" Type="http://schemas.openxmlformats.org/officeDocument/2006/relationships/image" Target="../media/image133.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0.xml"/><Relationship Id="rId1" Type="http://schemas.openxmlformats.org/officeDocument/2006/relationships/slideLayout" Target="../slideLayouts/slideLayout66.xml"/><Relationship Id="rId4" Type="http://schemas.openxmlformats.org/officeDocument/2006/relationships/image" Target="../media/image135.png"/></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21.xml"/><Relationship Id="rId1" Type="http://schemas.openxmlformats.org/officeDocument/2006/relationships/slideLayout" Target="../slideLayouts/slideLayout66.xml"/><Relationship Id="rId4" Type="http://schemas.openxmlformats.org/officeDocument/2006/relationships/image" Target="../media/image136.png"/></Relationships>
</file>

<file path=ppt/slides/_rels/slide1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3.xml"/><Relationship Id="rId1" Type="http://schemas.openxmlformats.org/officeDocument/2006/relationships/slideLayout" Target="../slideLayouts/slideLayout66.xml"/></Relationships>
</file>

<file path=ppt/slides/_rels/slide1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4.xml"/><Relationship Id="rId1" Type="http://schemas.openxmlformats.org/officeDocument/2006/relationships/slideLayout" Target="../slideLayouts/slideLayout6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60.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27.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8.xml"/><Relationship Id="rId1" Type="http://schemas.openxmlformats.org/officeDocument/2006/relationships/slideLayout" Target="../slideLayouts/slideLayout68.xml"/></Relationships>
</file>

<file path=ppt/slides/_rels/slide16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8.xml"/></Relationships>
</file>

<file path=ppt/slides/_rels/slide1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9.xml.rels><?xml version="1.0" encoding="UTF-8" standalone="yes"?>
<Relationships xmlns="http://schemas.openxmlformats.org/package/2006/relationships"><Relationship Id="rId8" Type="http://schemas.openxmlformats.org/officeDocument/2006/relationships/image" Target="../media/image151.sv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svg"/><Relationship Id="rId2" Type="http://schemas.openxmlformats.org/officeDocument/2006/relationships/image" Target="../media/image145.png"/><Relationship Id="rId1" Type="http://schemas.openxmlformats.org/officeDocument/2006/relationships/slideLayout" Target="../slideLayouts/slideLayout48.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sv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29.xml"/><Relationship Id="rId1" Type="http://schemas.openxmlformats.org/officeDocument/2006/relationships/slideLayout" Target="../slideLayouts/slideLayout47.xml"/></Relationships>
</file>

<file path=ppt/slides/_rels/slide17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30.xml"/><Relationship Id="rId1" Type="http://schemas.openxmlformats.org/officeDocument/2006/relationships/slideLayout" Target="../slideLayouts/slideLayout36.xml"/><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6.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66.xml"/><Relationship Id="rId5" Type="http://schemas.openxmlformats.org/officeDocument/2006/relationships/image" Target="../media/image62.jpe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73.webp"/><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66.xml"/><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0.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9.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5.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65.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2.png"/><Relationship Id="rId1" Type="http://schemas.openxmlformats.org/officeDocument/2006/relationships/slideLayout" Target="../slideLayouts/slideLayout39.xml"/><Relationship Id="rId4" Type="http://schemas.openxmlformats.org/officeDocument/2006/relationships/image" Target="../media/image100.png"/></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0E5-77A8-47EC-BAF2-E8126270B9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E5748-4BD7-45A8-BECB-F5CCACD909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00BCA0-BB21-4541-B216-CA2307B1EAA4}"/>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625646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222584" y="-33701"/>
            <a:ext cx="12479566" cy="6891701"/>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Azure Security Center?</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Secure Score</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Regulatory compliance</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Defender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 the higher the score, the lower the identified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setup</a:t>
            </a:r>
            <a:r>
              <a:rPr lang="en-US" b="1" dirty="0">
                <a:solidFill>
                  <a:srgbClr val="B4A0FF"/>
                </a:solidFill>
                <a:latin typeface="Segoe UI"/>
              </a:rPr>
              <a:t> +</a:t>
            </a:r>
            <a:r>
              <a:rPr kumimoji="0" lang="en-US" sz="1800" b="1" i="0" u="none" strike="noStrike" kern="1200" cap="none" spc="0" normalizeH="0" baseline="0" noProof="0" dirty="0">
                <a:ln>
                  <a:noFill/>
                </a:ln>
                <a:solidFill>
                  <a:srgbClr val="B4A0FF"/>
                </a:solidFill>
                <a:effectLst/>
                <a:uLnTx/>
                <a:uFillTx/>
                <a:latin typeface="Segoe UI"/>
                <a:ea typeface="+mn-ea"/>
                <a:cs typeface="+mn-cs"/>
              </a:rPr>
              <a:t> deploy </a:t>
            </a:r>
            <a:r>
              <a:rPr lang="en-US" b="1" dirty="0">
                <a:solidFill>
                  <a:srgbClr val="B4A0FF"/>
                </a:solidFill>
                <a:latin typeface="Segoe UI"/>
              </a:rPr>
              <a:t>A</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zure</a:t>
            </a:r>
            <a:r>
              <a:rPr kumimoji="0" lang="en-US" sz="1800" b="1" i="0" u="none" strike="noStrike" kern="1200" cap="none" spc="0" normalizeH="0" baseline="0" noProof="0" dirty="0">
                <a:ln>
                  <a:noFill/>
                </a:ln>
                <a:solidFill>
                  <a:srgbClr val="B4A0FF"/>
                </a:solidFill>
                <a:effectLst/>
                <a:uLnTx/>
                <a:uFillTx/>
                <a:latin typeface="Segoe UI"/>
                <a:ea typeface="+mn-ea"/>
                <a:cs typeface="+mn-cs"/>
              </a:rPr>
              <a:t> </a:t>
            </a:r>
            <a:r>
              <a:rPr lang="en-US" b="1" dirty="0">
                <a:solidFill>
                  <a:srgbClr val="B4A0FF"/>
                </a:solidFill>
                <a:latin typeface="Segoe UI"/>
              </a:rPr>
              <a:t>D</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efender</a:t>
            </a:r>
            <a:r>
              <a:rPr kumimoji="0" lang="en-US" sz="1800" b="1" i="0" u="none" strike="noStrike" kern="1200" cap="none" spc="0" normalizeH="0" baseline="0" noProof="0" dirty="0">
                <a:ln>
                  <a:noFill/>
                </a:ln>
                <a:solidFill>
                  <a:srgbClr val="B4A0FF"/>
                </a:solidFill>
                <a:effectLst/>
                <a:uLnTx/>
                <a:uFillTx/>
                <a:latin typeface="Segoe UI"/>
                <a:ea typeface="+mn-ea"/>
                <a:cs typeface="+mn-cs"/>
              </a:rPr>
              <a:t> protections; setup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 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3"/>
          <a:stretch>
            <a:fillRect/>
          </a:stretch>
        </p:blipFill>
        <p:spPr>
          <a:xfrm>
            <a:off x="2770271" y="5163302"/>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4" name="Picture 3">
            <a:extLst>
              <a:ext uri="{FF2B5EF4-FFF2-40B4-BE49-F238E27FC236}">
                <a16:creationId xmlns:a16="http://schemas.microsoft.com/office/drawing/2014/main" id="{16E10E0C-56FA-4CEF-A55D-C20D7A0CE793}"/>
              </a:ext>
            </a:extLst>
          </p:cNvPr>
          <p:cNvPicPr>
            <a:picLocks noChangeAspect="1"/>
          </p:cNvPicPr>
          <p:nvPr/>
        </p:nvPicPr>
        <p:blipFill>
          <a:blip r:embed="rId3"/>
          <a:stretch>
            <a:fillRect/>
          </a:stretch>
        </p:blipFill>
        <p:spPr>
          <a:xfrm>
            <a:off x="994361" y="3234651"/>
            <a:ext cx="9809998" cy="2746799"/>
          </a:xfrm>
          <a:prstGeom prst="rect">
            <a:avLst/>
          </a:prstGeom>
        </p:spPr>
      </p:pic>
      <p:pic>
        <p:nvPicPr>
          <p:cNvPr id="7" name="Picture 6">
            <a:extLst>
              <a:ext uri="{FF2B5EF4-FFF2-40B4-BE49-F238E27FC236}">
                <a16:creationId xmlns:a16="http://schemas.microsoft.com/office/drawing/2014/main" id="{575297CF-FD83-4CE1-866C-2722F8E1A5F3}"/>
              </a:ext>
            </a:extLst>
          </p:cNvPr>
          <p:cNvPicPr>
            <a:picLocks noChangeAspect="1"/>
          </p:cNvPicPr>
          <p:nvPr/>
        </p:nvPicPr>
        <p:blipFill>
          <a:blip r:embed="rId4"/>
          <a:stretch>
            <a:fillRect/>
          </a:stretch>
        </p:blipFill>
        <p:spPr>
          <a:xfrm>
            <a:off x="480260" y="1223743"/>
            <a:ext cx="4457700" cy="581025"/>
          </a:xfrm>
          <a:prstGeom prst="rect">
            <a:avLst/>
          </a:prstGeom>
        </p:spPr>
      </p:pic>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5"/>
          <a:stretch>
            <a:fillRect/>
          </a:stretch>
        </p:blipFill>
        <p:spPr>
          <a:xfrm>
            <a:off x="5289382" y="1163774"/>
            <a:ext cx="5623260" cy="1414267"/>
          </a:xfrm>
          <a:prstGeom prst="rect">
            <a:avLst/>
          </a:prstGeom>
        </p:spPr>
      </p:pic>
    </p:spTree>
    <p:extLst>
      <p:ext uri="{BB962C8B-B14F-4D97-AF65-F5344CB8AC3E}">
        <p14:creationId xmlns:p14="http://schemas.microsoft.com/office/powerpoint/2010/main" val="6666679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pic>
        <p:nvPicPr>
          <p:cNvPr id="4" name="Picture 3">
            <a:extLst>
              <a:ext uri="{FF2B5EF4-FFF2-40B4-BE49-F238E27FC236}">
                <a16:creationId xmlns:a16="http://schemas.microsoft.com/office/drawing/2014/main" id="{E29A6BDA-7704-4626-868B-D00074AB3279}"/>
              </a:ext>
            </a:extLst>
          </p:cNvPr>
          <p:cNvPicPr>
            <a:picLocks noChangeAspect="1"/>
          </p:cNvPicPr>
          <p:nvPr/>
        </p:nvPicPr>
        <p:blipFill>
          <a:blip r:embed="rId3"/>
          <a:stretch>
            <a:fillRect/>
          </a:stretch>
        </p:blipFill>
        <p:spPr>
          <a:xfrm>
            <a:off x="872039" y="2189748"/>
            <a:ext cx="10086975" cy="3429000"/>
          </a:xfrm>
          <a:prstGeom prst="rect">
            <a:avLst/>
          </a:prstGeom>
        </p:spPr>
      </p:pic>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spTree>
    <p:extLst>
      <p:ext uri="{BB962C8B-B14F-4D97-AF65-F5344CB8AC3E}">
        <p14:creationId xmlns:p14="http://schemas.microsoft.com/office/powerpoint/2010/main" val="1990414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4626813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F8-468F-4B99-BDF9-0F571D4F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0D7C3-5C89-4B5A-99D5-A16662BCE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8E5CBA-89AE-4118-B841-2A0FD0FB6444}"/>
              </a:ext>
            </a:extLst>
          </p:cNvPr>
          <p:cNvPicPr>
            <a:picLocks noChangeAspect="1"/>
          </p:cNvPicPr>
          <p:nvPr/>
        </p:nvPicPr>
        <p:blipFill>
          <a:blip r:embed="rId2"/>
          <a:stretch>
            <a:fillRect/>
          </a:stretch>
        </p:blipFill>
        <p:spPr>
          <a:xfrm>
            <a:off x="0" y="20196"/>
            <a:ext cx="12192000" cy="6817607"/>
          </a:xfrm>
          <a:prstGeom prst="rect">
            <a:avLst/>
          </a:prstGeom>
        </p:spPr>
      </p:pic>
    </p:spTree>
    <p:extLst>
      <p:ext uri="{BB962C8B-B14F-4D97-AF65-F5344CB8AC3E}">
        <p14:creationId xmlns:p14="http://schemas.microsoft.com/office/powerpoint/2010/main" val="4284235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C47-A76E-4BF9-9532-521FC78C8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28398E-1DDC-4C8D-BFFE-F10869C38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A52791-6363-44ED-8B1E-D7F2B59402E7}"/>
              </a:ext>
            </a:extLst>
          </p:cNvPr>
          <p:cNvPicPr>
            <a:picLocks noChangeAspect="1"/>
          </p:cNvPicPr>
          <p:nvPr/>
        </p:nvPicPr>
        <p:blipFill>
          <a:blip r:embed="rId2"/>
          <a:stretch>
            <a:fillRect/>
          </a:stretch>
        </p:blipFill>
        <p:spPr>
          <a:xfrm>
            <a:off x="0" y="65695"/>
            <a:ext cx="12192000" cy="6703891"/>
          </a:xfrm>
          <a:prstGeom prst="rect">
            <a:avLst/>
          </a:prstGeom>
        </p:spPr>
      </p:pic>
    </p:spTree>
    <p:extLst>
      <p:ext uri="{BB962C8B-B14F-4D97-AF65-F5344CB8AC3E}">
        <p14:creationId xmlns:p14="http://schemas.microsoft.com/office/powerpoint/2010/main" val="1483593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Azure Defender solutions will evaluate either the control or data plane of Azure or non-Azure resources and generate security recommendations based on that particular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3323748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6F579-1A99-4BB7-AFBC-9CF1A65B48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11D93D-83D3-4A17-8662-ADCD25823DA9}"/>
              </a:ext>
            </a:extLst>
          </p:cNvPr>
          <p:cNvPicPr>
            <a:picLocks noChangeAspect="1"/>
          </p:cNvPicPr>
          <p:nvPr/>
        </p:nvPicPr>
        <p:blipFill>
          <a:blip r:embed="rId2"/>
          <a:stretch>
            <a:fillRect/>
          </a:stretch>
        </p:blipFill>
        <p:spPr>
          <a:xfrm>
            <a:off x="0" y="37443"/>
            <a:ext cx="12192000" cy="6783114"/>
          </a:xfrm>
          <a:prstGeom prst="rect">
            <a:avLst/>
          </a:prstGeom>
        </p:spPr>
      </p:pic>
    </p:spTree>
    <p:extLst>
      <p:ext uri="{BB962C8B-B14F-4D97-AF65-F5344CB8AC3E}">
        <p14:creationId xmlns:p14="http://schemas.microsoft.com/office/powerpoint/2010/main" val="641243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apply </a:t>
            </a:r>
            <a:r>
              <a:rPr lang="en-US" b="1" dirty="0">
                <a:solidFill>
                  <a:srgbClr val="B4A0FF"/>
                </a:solidFill>
                <a:latin typeface="Segoe UI"/>
              </a:rPr>
              <a:t>Azure Defender features to a customer </a:t>
            </a:r>
            <a:r>
              <a:rPr lang="en-US" b="1" dirty="0" err="1">
                <a:solidFill>
                  <a:srgbClr val="B4A0FF"/>
                </a:solidFill>
                <a:latin typeface="Segoe UI"/>
              </a:rPr>
              <a:t>scenerio</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9A29-37AD-4F55-9695-4646DBB73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5121E-26BC-435A-9365-9DBD52BED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90563E-1CF0-4246-9EA7-731B71A7C68C}"/>
              </a:ext>
            </a:extLst>
          </p:cNvPr>
          <p:cNvPicPr>
            <a:picLocks noChangeAspect="1"/>
          </p:cNvPicPr>
          <p:nvPr/>
        </p:nvPicPr>
        <p:blipFill>
          <a:blip r:embed="rId2"/>
          <a:stretch>
            <a:fillRect/>
          </a:stretch>
        </p:blipFill>
        <p:spPr>
          <a:xfrm>
            <a:off x="0" y="48823"/>
            <a:ext cx="12192000" cy="6760354"/>
          </a:xfrm>
          <a:prstGeom prst="rect">
            <a:avLst/>
          </a:prstGeom>
        </p:spPr>
      </p:pic>
    </p:spTree>
    <p:extLst>
      <p:ext uri="{BB962C8B-B14F-4D97-AF65-F5344CB8AC3E}">
        <p14:creationId xmlns:p14="http://schemas.microsoft.com/office/powerpoint/2010/main" val="4073976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11286</TotalTime>
  <Words>10919</Words>
  <Application>Microsoft Office PowerPoint</Application>
  <PresentationFormat>Widescreen</PresentationFormat>
  <Paragraphs>1259</Paragraphs>
  <Slides>176</Slides>
  <Notes>131</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176</vt:i4>
      </vt:variant>
    </vt:vector>
  </HeadingPairs>
  <TitlesOfParts>
    <vt:vector size="195"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Why are we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Security Center</vt:lpstr>
      <vt:lpstr>Azure Security Center</vt:lpstr>
      <vt:lpstr>Secure Score</vt:lpstr>
      <vt:lpstr>Regulatory Compliance</vt:lpstr>
      <vt:lpstr>Firewall Manager</vt:lpstr>
      <vt:lpstr>PowerPoint Presentation</vt:lpstr>
      <vt:lpstr>Community Repository</vt:lpstr>
      <vt:lpstr>But let’s talk about…</vt:lpstr>
      <vt:lpstr>Azure Defender</vt:lpstr>
      <vt:lpstr>Azure Defender</vt:lpstr>
      <vt:lpstr>Azure Defender</vt:lpstr>
      <vt:lpstr>CSPM Philosophy </vt:lpstr>
      <vt:lpstr>Azure Arc</vt:lpstr>
      <vt:lpstr>Azure Arc</vt:lpstr>
      <vt:lpstr>PowerPoint Presentation</vt:lpstr>
      <vt:lpstr>Supported Service</vt:lpstr>
      <vt:lpstr>Azure Arc Architecture</vt:lpstr>
      <vt:lpstr>PowerPoint Presentation</vt:lpstr>
      <vt:lpstr>Azure Arc + Azure Security Center</vt:lpstr>
      <vt:lpstr>Azure Lighthouse</vt:lpstr>
      <vt:lpstr>Azure Lighthouse</vt:lpstr>
      <vt:lpstr>Azure Lighthouse Architecture</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Question…</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Azure Defender for IoT</vt:lpstr>
      <vt:lpstr>Agentless-based (IoT Sensors)</vt:lpstr>
      <vt:lpstr>Device Discovery</vt:lpstr>
      <vt:lpstr>Offline</vt:lpstr>
      <vt:lpstr>Azure IoT Hub</vt:lpstr>
      <vt:lpstr>Azure IoT Device Provisioning</vt:lpstr>
      <vt:lpstr>Azure IoT Security Agent</vt:lpstr>
      <vt:lpstr>Azure Security Center + Security Agent</vt:lpstr>
      <vt:lpstr>Recommendations</vt:lpstr>
      <vt:lpstr>Recommendations</vt:lpstr>
      <vt:lpstr>Disable Recommendations</vt:lpstr>
      <vt:lpstr>Azure Policy</vt:lpstr>
      <vt:lpstr>Question…</vt:lpstr>
      <vt:lpstr>Question…</vt:lpstr>
      <vt:lpstr>Azure Security Center + Azure Defender – Case Studies</vt:lpstr>
      <vt:lpstr>Case Studies - NCR</vt:lpstr>
      <vt:lpstr>Case Studies - Centro Paula Souza</vt:lpstr>
      <vt:lpstr>DEMO: How to whiteboard designs</vt:lpstr>
      <vt:lpstr>Breakout Activity:  Azure Defender</vt:lpstr>
      <vt:lpstr>PowerPoint Presentation</vt:lpstr>
      <vt:lpstr>PowerPoint Presentation</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Question…</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629</cp:revision>
  <dcterms:created xsi:type="dcterms:W3CDTF">2020-05-01T23:34:12Z</dcterms:created>
  <dcterms:modified xsi:type="dcterms:W3CDTF">2021-06-25T22:34:26Z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